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3144" y="-114"/>
      </p:cViewPr>
      <p:guideLst>
        <p:guide orient="horz" pos="2880"/>
        <p:guide pos="216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ADFC77-D4D7-44BB-87B1-6AC79D407A39}" type="datetimeFigureOut">
              <a:rPr lang="zh-HK" altLang="en-US" smtClean="0"/>
              <a:t>22/2/2023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381358-926A-4858-AAD5-9C1D5B4C316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75331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381358-926A-4858-AAD5-9C1D5B4C3167}" type="slidenum">
              <a:rPr lang="zh-HK" altLang="en-US" smtClean="0"/>
              <a:t>1</a:t>
            </a:fld>
            <a:endParaRPr lang="zh-HK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C460D-AD70-492D-9CD2-7F0A897162C3}" type="datetimeFigureOut">
              <a:rPr lang="zh-HK" altLang="en-US" smtClean="0"/>
              <a:t>22/2/2023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BBDE9-17CF-4855-933D-FBB30B342DBE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C460D-AD70-492D-9CD2-7F0A897162C3}" type="datetimeFigureOut">
              <a:rPr lang="zh-HK" altLang="en-US" smtClean="0"/>
              <a:t>22/2/2023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BBDE9-17CF-4855-933D-FBB30B342DBE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C460D-AD70-492D-9CD2-7F0A897162C3}" type="datetimeFigureOut">
              <a:rPr lang="zh-HK" altLang="en-US" smtClean="0"/>
              <a:t>22/2/2023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BBDE9-17CF-4855-933D-FBB30B342DBE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C460D-AD70-492D-9CD2-7F0A897162C3}" type="datetimeFigureOut">
              <a:rPr lang="zh-HK" altLang="en-US" smtClean="0"/>
              <a:t>22/2/2023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BBDE9-17CF-4855-933D-FBB30B342DBE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C460D-AD70-492D-9CD2-7F0A897162C3}" type="datetimeFigureOut">
              <a:rPr lang="zh-HK" altLang="en-US" smtClean="0"/>
              <a:t>22/2/2023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BBDE9-17CF-4855-933D-FBB30B342DBE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C460D-AD70-492D-9CD2-7F0A897162C3}" type="datetimeFigureOut">
              <a:rPr lang="zh-HK" altLang="en-US" smtClean="0"/>
              <a:t>22/2/2023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BBDE9-17CF-4855-933D-FBB30B342DBE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C460D-AD70-492D-9CD2-7F0A897162C3}" type="datetimeFigureOut">
              <a:rPr lang="zh-HK" altLang="en-US" smtClean="0"/>
              <a:t>22/2/2023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BBDE9-17CF-4855-933D-FBB30B342DBE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C460D-AD70-492D-9CD2-7F0A897162C3}" type="datetimeFigureOut">
              <a:rPr lang="zh-HK" altLang="en-US" smtClean="0"/>
              <a:t>22/2/2023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BBDE9-17CF-4855-933D-FBB30B342DBE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C460D-AD70-492D-9CD2-7F0A897162C3}" type="datetimeFigureOut">
              <a:rPr lang="zh-HK" altLang="en-US" smtClean="0"/>
              <a:t>22/2/2023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BBDE9-17CF-4855-933D-FBB30B342DBE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C460D-AD70-492D-9CD2-7F0A897162C3}" type="datetimeFigureOut">
              <a:rPr lang="zh-HK" altLang="en-US" smtClean="0"/>
              <a:t>22/2/2023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BBDE9-17CF-4855-933D-FBB30B342DBE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C460D-AD70-492D-9CD2-7F0A897162C3}" type="datetimeFigureOut">
              <a:rPr lang="zh-HK" altLang="en-US" smtClean="0"/>
              <a:t>22/2/2023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BBDE9-17CF-4855-933D-FBB30B342DBE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C460D-AD70-492D-9CD2-7F0A897162C3}" type="datetimeFigureOut">
              <a:rPr lang="zh-HK" altLang="en-US" smtClean="0"/>
              <a:t>22/2/2023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BBDE9-17CF-4855-933D-FBB30B342DBE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圖片 15" descr="WhatsApp Image 2022-10-31 at 7.34.37 AM"/>
          <p:cNvPicPr>
            <a:picLocks noChangeAspect="1"/>
          </p:cNvPicPr>
          <p:nvPr/>
        </p:nvPicPr>
        <p:blipFill>
          <a:blip r:embed="rId3"/>
          <a:srcRect t="1641" r="2700" b="37826"/>
          <a:stretch>
            <a:fillRect/>
          </a:stretch>
        </p:blipFill>
        <p:spPr>
          <a:xfrm>
            <a:off x="-568900" y="838218"/>
            <a:ext cx="7399539" cy="3127384"/>
          </a:xfrm>
          <a:prstGeom prst="rect">
            <a:avLst/>
          </a:prstGeom>
        </p:spPr>
      </p:pic>
      <p:sp>
        <p:nvSpPr>
          <p:cNvPr id="17" name="標題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89233" y="4514852"/>
            <a:ext cx="3178175" cy="3509645"/>
          </a:xfr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l">
              <a:buNone/>
            </a:pPr>
            <a:r>
              <a:rPr lang="en-US" altLang="zh-TW" sz="1800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 highlight:</a:t>
            </a:r>
            <a:endParaRPr lang="en-US" altLang="zh-TW" sz="1800" b="1" u="sng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Recongzied by HKCAD</a:t>
            </a:r>
          </a:p>
          <a:p>
            <a:pPr algn="l"/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IAM provides UK CDP-C since 2018</a:t>
            </a:r>
          </a:p>
          <a:p>
            <a:pPr algn="l"/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Trained over 500 qualified SUA pilot in HK</a:t>
            </a:r>
          </a:p>
          <a:p>
            <a:pPr algn="l"/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Experience and Professional Instructors and trainers</a:t>
            </a:r>
          </a:p>
          <a:p>
            <a:pPr algn="l"/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Online learning platform for exam preparation </a:t>
            </a:r>
          </a:p>
          <a:p>
            <a:pPr algn="l"/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English handbooks with English and Chinese Instruction </a:t>
            </a:r>
          </a:p>
          <a:p>
            <a:pPr algn="ctr"/>
            <a:endParaRPr lang="zh-TW" altLang="en-US" sz="1800" b="1" dirty="0" smtClean="0">
              <a:solidFill>
                <a:srgbClr val="002060"/>
              </a:solidFill>
            </a:endParaRPr>
          </a:p>
          <a:p>
            <a:pPr algn="l"/>
            <a:endParaRPr lang="zh-TW" altLang="en-US" sz="1800" dirty="0" smtClean="0">
              <a:solidFill>
                <a:schemeClr val="bg1"/>
              </a:solidFill>
            </a:endParaRPr>
          </a:p>
          <a:p>
            <a:pPr marL="0" indent="0" algn="l">
              <a:buNone/>
            </a:pPr>
            <a:endParaRPr lang="en-US" altLang="zh-TW" sz="1800" dirty="0"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alpha val="40000"/>
                    <a:lumMod val="50000"/>
                  </a:schemeClr>
                </a:outerShdw>
              </a:effectLst>
              <a:sym typeface="+mn-ea"/>
            </a:endParaRPr>
          </a:p>
          <a:p>
            <a:pPr marL="0" indent="0" algn="l">
              <a:buNone/>
            </a:pPr>
            <a:endParaRPr lang="en-US" altLang="zh-TW" sz="1800" dirty="0"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alpha val="40000"/>
                    <a:lumMod val="50000"/>
                  </a:schemeClr>
                </a:outerShdw>
              </a:effectLst>
              <a:sym typeface="+mn-ea"/>
            </a:endParaRPr>
          </a:p>
          <a:p>
            <a:pPr marL="0" indent="0">
              <a:buNone/>
            </a:pPr>
            <a:endParaRPr lang="zh-TW" altLang="en-US" sz="1800" dirty="0"/>
          </a:p>
          <a:p>
            <a:pPr marL="0" indent="0">
              <a:buNone/>
            </a:pPr>
            <a:endParaRPr lang="en-US" altLang="zh-TW" sz="1800" dirty="0"/>
          </a:p>
          <a:p>
            <a:pPr algn="l"/>
            <a:endParaRPr lang="zh-HK" altLang="en-US" dirty="0"/>
          </a:p>
        </p:txBody>
      </p:sp>
      <p:sp>
        <p:nvSpPr>
          <p:cNvPr id="6" name="矩形 5"/>
          <p:cNvSpPr/>
          <p:nvPr/>
        </p:nvSpPr>
        <p:spPr>
          <a:xfrm>
            <a:off x="188640" y="3923928"/>
            <a:ext cx="5702935" cy="64325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no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SUA Advanced Rating Training Course</a:t>
            </a:r>
          </a:p>
        </p:txBody>
      </p:sp>
      <p:grpSp>
        <p:nvGrpSpPr>
          <p:cNvPr id="13" name="Group 2"/>
          <p:cNvGrpSpPr/>
          <p:nvPr/>
        </p:nvGrpSpPr>
        <p:grpSpPr>
          <a:xfrm>
            <a:off x="189232" y="50344"/>
            <a:ext cx="5111750" cy="777240"/>
            <a:chOff x="66675" y="38101"/>
            <a:chExt cx="4695826" cy="737092"/>
          </a:xfrm>
        </p:grpSpPr>
        <p:pic>
          <p:nvPicPr>
            <p:cNvPr id="14" name="圖片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33551" y="295276"/>
              <a:ext cx="3028950" cy="427546"/>
            </a:xfrm>
            <a:prstGeom prst="rect">
              <a:avLst/>
            </a:prstGeom>
          </p:spPr>
        </p:pic>
        <p:pic>
          <p:nvPicPr>
            <p:cNvPr id="15" name="圖片 1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675" y="38101"/>
              <a:ext cx="1466850" cy="737092"/>
            </a:xfrm>
            <a:prstGeom prst="rect">
              <a:avLst/>
            </a:prstGeom>
          </p:spPr>
        </p:pic>
      </p:grpSp>
      <p:sp>
        <p:nvSpPr>
          <p:cNvPr id="24" name="流程圖: 打孔紙帶 23"/>
          <p:cNvSpPr/>
          <p:nvPr/>
        </p:nvSpPr>
        <p:spPr>
          <a:xfrm>
            <a:off x="189231" y="1068705"/>
            <a:ext cx="2375674" cy="1085851"/>
          </a:xfrm>
          <a:prstGeom prst="flowChartPunchedTap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400" b="1" dirty="0">
                <a:solidFill>
                  <a:srgbClr val="FF0000"/>
                </a:solidFill>
              </a:rPr>
              <a:t>RTTP fund</a:t>
            </a:r>
          </a:p>
          <a:p>
            <a:pPr algn="ctr"/>
            <a:r>
              <a:rPr lang="en-US" altLang="zh-TW" sz="1400" b="1" dirty="0">
                <a:solidFill>
                  <a:srgbClr val="FF0000"/>
                </a:solidFill>
              </a:rPr>
              <a:t>ITF </a:t>
            </a:r>
            <a:r>
              <a:rPr lang="en-US" altLang="zh-TW" sz="1400" b="1" dirty="0" err="1" smtClean="0">
                <a:solidFill>
                  <a:srgbClr val="FF0000"/>
                </a:solidFill>
              </a:rPr>
              <a:t>subsidises</a:t>
            </a:r>
            <a:r>
              <a:rPr lang="en-US" altLang="zh-TW" sz="1400" b="1" dirty="0" smtClean="0">
                <a:solidFill>
                  <a:srgbClr val="FF0000"/>
                </a:solidFill>
              </a:rPr>
              <a:t> </a:t>
            </a:r>
            <a:r>
              <a:rPr lang="en-US" altLang="zh-TW" sz="1400" b="1" dirty="0">
                <a:solidFill>
                  <a:srgbClr val="FF0000"/>
                </a:solidFill>
              </a:rPr>
              <a:t>local </a:t>
            </a:r>
          </a:p>
          <a:p>
            <a:pPr algn="ctr"/>
            <a:r>
              <a:rPr lang="en-US" altLang="zh-TW" sz="1400" b="1" dirty="0" smtClean="0">
                <a:solidFill>
                  <a:srgbClr val="FF0000"/>
                </a:solidFill>
              </a:rPr>
              <a:t>companies </a:t>
            </a:r>
            <a:r>
              <a:rPr lang="en-US" altLang="zh-TW" sz="1400" b="1" dirty="0">
                <a:solidFill>
                  <a:srgbClr val="FF0000"/>
                </a:solidFill>
              </a:rPr>
              <a:t>2/3 course fee</a:t>
            </a:r>
          </a:p>
        </p:txBody>
      </p:sp>
      <p:pic>
        <p:nvPicPr>
          <p:cNvPr id="26" name="圖片 25" descr="索引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452" y="8140703"/>
            <a:ext cx="646430" cy="646431"/>
          </a:xfrm>
          <a:prstGeom prst="rect">
            <a:avLst/>
          </a:prstGeom>
        </p:spPr>
      </p:pic>
      <p:pic>
        <p:nvPicPr>
          <p:cNvPr id="27" name="圖片 26" descr="email logo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31340" y="8303895"/>
            <a:ext cx="365760" cy="365760"/>
          </a:xfrm>
          <a:prstGeom prst="rect">
            <a:avLst/>
          </a:prstGeom>
        </p:spPr>
      </p:pic>
      <p:pic>
        <p:nvPicPr>
          <p:cNvPr id="28" name="圖片 27" descr="address-icon-1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flipV="1">
            <a:off x="200026" y="8766179"/>
            <a:ext cx="326390" cy="262255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520065" y="8343269"/>
            <a:ext cx="15405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/>
              <a:t>www.iam.org.hk</a:t>
            </a:r>
          </a:p>
        </p:txBody>
      </p:sp>
      <p:sp>
        <p:nvSpPr>
          <p:cNvPr id="31" name="文字方塊 30"/>
          <p:cNvSpPr txBox="1"/>
          <p:nvPr/>
        </p:nvSpPr>
        <p:spPr>
          <a:xfrm>
            <a:off x="2197103" y="8350889"/>
            <a:ext cx="1867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/>
              <a:t>sua.admin@iam.org.hk</a:t>
            </a:r>
          </a:p>
        </p:txBody>
      </p:sp>
      <p:sp>
        <p:nvSpPr>
          <p:cNvPr id="32" name="文字方塊 31"/>
          <p:cNvSpPr txBox="1"/>
          <p:nvPr/>
        </p:nvSpPr>
        <p:spPr>
          <a:xfrm>
            <a:off x="526418" y="8787134"/>
            <a:ext cx="35515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/>
              <a:t>8/F, Morrision Plaza, 9 Morrison Hill Rd, Wanchai</a:t>
            </a:r>
            <a:endParaRPr lang="zh-TW" altLang="en-US" sz="1200"/>
          </a:p>
        </p:txBody>
      </p:sp>
      <p:sp>
        <p:nvSpPr>
          <p:cNvPr id="33" name="七角星形 32"/>
          <p:cNvSpPr/>
          <p:nvPr/>
        </p:nvSpPr>
        <p:spPr>
          <a:xfrm>
            <a:off x="3802213" y="7743512"/>
            <a:ext cx="2103754" cy="1360092"/>
          </a:xfrm>
          <a:prstGeom prst="star7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dirty="0">
                <a:solidFill>
                  <a:srgbClr val="FF0000"/>
                </a:solidFill>
              </a:rPr>
              <a:t>Enquire</a:t>
            </a:r>
          </a:p>
          <a:p>
            <a:pPr algn="ctr"/>
            <a:r>
              <a:rPr lang="en-US" altLang="zh-TW" b="1" dirty="0" smtClean="0">
                <a:solidFill>
                  <a:srgbClr val="FF0000"/>
                </a:solidFill>
              </a:rPr>
              <a:t>28383882</a:t>
            </a:r>
          </a:p>
          <a:p>
            <a:pPr algn="ctr"/>
            <a:r>
              <a:rPr lang="en-US" altLang="zh-TW" b="1" dirty="0" smtClean="0">
                <a:solidFill>
                  <a:srgbClr val="FF0000"/>
                </a:solidFill>
              </a:rPr>
              <a:t>60920819 </a:t>
            </a:r>
            <a:endParaRPr lang="en-US" altLang="zh-TW" b="1" dirty="0">
              <a:solidFill>
                <a:srgbClr val="FF0000"/>
              </a:solidFill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5964778" y="8039417"/>
            <a:ext cx="9926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000" dirty="0" smtClean="0"/>
              <a:t>Online Reg.</a:t>
            </a:r>
            <a:endParaRPr lang="en-US" altLang="zh-TW" sz="1000" dirty="0"/>
          </a:p>
        </p:txBody>
      </p:sp>
      <p:pic>
        <p:nvPicPr>
          <p:cNvPr id="1028" name="Picture 4" descr="Whatsapp Logo transparent PNG - StickPNG | Call logo ...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1048" y="8428264"/>
            <a:ext cx="248192" cy="24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內容版面配置區 18"/>
          <p:cNvSpPr txBox="1">
            <a:spLocks/>
          </p:cNvSpPr>
          <p:nvPr/>
        </p:nvSpPr>
        <p:spPr>
          <a:xfrm>
            <a:off x="3652365" y="4495167"/>
            <a:ext cx="3089003" cy="31731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HK" sz="1800" b="1" dirty="0"/>
              <a:t>Part A: Ground School</a:t>
            </a:r>
            <a:endParaRPr lang="zh-TW" altLang="zh-HK" sz="1800" b="1" dirty="0"/>
          </a:p>
          <a:p>
            <a:pPr lvl="0"/>
            <a:r>
              <a:rPr lang="en-US" altLang="zh-HK" sz="1800" dirty="0"/>
              <a:t>Air legislation and publications</a:t>
            </a:r>
            <a:endParaRPr lang="zh-TW" altLang="zh-HK" sz="1800" dirty="0"/>
          </a:p>
          <a:p>
            <a:pPr lvl="0"/>
            <a:r>
              <a:rPr lang="en-US" altLang="zh-HK" sz="1800" dirty="0"/>
              <a:t>Airspace in Hong Kong</a:t>
            </a:r>
            <a:endParaRPr lang="zh-TW" altLang="zh-HK" sz="1800" dirty="0"/>
          </a:p>
          <a:p>
            <a:pPr lvl="0"/>
            <a:r>
              <a:rPr lang="en-US" altLang="zh-HK" sz="1800" dirty="0"/>
              <a:t>Navigation and units of measurement</a:t>
            </a:r>
            <a:endParaRPr lang="zh-TW" altLang="zh-HK" sz="1800" dirty="0"/>
          </a:p>
          <a:p>
            <a:pPr lvl="0"/>
            <a:r>
              <a:rPr lang="en-US" altLang="zh-HK" sz="1800" dirty="0"/>
              <a:t>SUA general knowledge</a:t>
            </a:r>
            <a:endParaRPr lang="zh-TW" altLang="zh-HK" sz="1800" dirty="0"/>
          </a:p>
          <a:p>
            <a:pPr lvl="0"/>
            <a:r>
              <a:rPr lang="en-US" altLang="zh-HK" sz="1800" dirty="0"/>
              <a:t>Meteorology</a:t>
            </a:r>
            <a:endParaRPr lang="zh-TW" altLang="zh-HK" sz="1800" dirty="0"/>
          </a:p>
          <a:p>
            <a:pPr lvl="0"/>
            <a:r>
              <a:rPr lang="en-US" altLang="zh-HK" sz="1800" dirty="0"/>
              <a:t>Airmanship and human factors</a:t>
            </a:r>
            <a:endParaRPr lang="zh-TW" altLang="zh-HK" sz="1800" dirty="0"/>
          </a:p>
          <a:p>
            <a:pPr lvl="0"/>
            <a:r>
              <a:rPr lang="en-US" altLang="zh-HK" sz="1800" dirty="0"/>
              <a:t>Operation Manuel, flight planning and procedures</a:t>
            </a:r>
            <a:endParaRPr lang="zh-TW" altLang="zh-HK" sz="1800" dirty="0"/>
          </a:p>
          <a:p>
            <a:pPr lvl="0"/>
            <a:r>
              <a:rPr lang="en-US" altLang="zh-HK" sz="1800" dirty="0"/>
              <a:t>Theory Examination</a:t>
            </a:r>
            <a:endParaRPr lang="zh-TW" altLang="zh-HK" sz="1800" dirty="0"/>
          </a:p>
          <a:p>
            <a:pPr marL="0" indent="0">
              <a:buNone/>
            </a:pPr>
            <a:r>
              <a:rPr lang="en-US" altLang="zh-HK" sz="1800" b="1" dirty="0"/>
              <a:t>Part B: Flight Training</a:t>
            </a:r>
            <a:endParaRPr lang="zh-TW" altLang="zh-HK" sz="1800" b="1" dirty="0"/>
          </a:p>
          <a:p>
            <a:pPr lvl="0"/>
            <a:r>
              <a:rPr lang="en-US" altLang="zh-HK" sz="1800" dirty="0"/>
              <a:t>Pre-flight Procedure</a:t>
            </a:r>
            <a:endParaRPr lang="zh-TW" altLang="zh-HK" sz="1800" dirty="0"/>
          </a:p>
          <a:p>
            <a:pPr lvl="0"/>
            <a:r>
              <a:rPr lang="en-US" altLang="zh-HK" sz="1800" dirty="0"/>
              <a:t>Required Flight Procedure</a:t>
            </a:r>
            <a:endParaRPr lang="zh-TW" altLang="zh-HK" sz="1800" dirty="0"/>
          </a:p>
          <a:p>
            <a:pPr lvl="0"/>
            <a:r>
              <a:rPr lang="en-US" altLang="zh-HK" sz="1800" dirty="0"/>
              <a:t>Flight Operations Assessment (FOA)</a:t>
            </a:r>
            <a:endParaRPr lang="zh-TW" altLang="zh-HK" sz="1800" dirty="0"/>
          </a:p>
        </p:txBody>
      </p:sp>
      <p:sp>
        <p:nvSpPr>
          <p:cNvPr id="19" name="內容版面配置區 18"/>
          <p:cNvSpPr>
            <a:spLocks noGrp="1"/>
          </p:cNvSpPr>
          <p:nvPr>
            <p:ph sz="half" idx="2"/>
          </p:nvPr>
        </p:nvSpPr>
        <p:spPr>
          <a:xfrm>
            <a:off x="4401108" y="1789389"/>
            <a:ext cx="2376264" cy="2088232"/>
          </a:xfr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TW" sz="140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Course </a:t>
            </a:r>
            <a:r>
              <a:rPr lang="en-US" altLang="zh-TW" sz="1400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schedule:</a:t>
            </a:r>
            <a:endParaRPr lang="en-US" altLang="zh-TW" sz="1400" b="1" u="sng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days </a:t>
            </a:r>
            <a:r>
              <a:rPr lang="en-US" altLang="zh-TW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Theory course:</a:t>
            </a:r>
            <a:endParaRPr lang="en-US" altLang="zh-TW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en-US" altLang="zh-TW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19 &amp; 25 M</a:t>
            </a:r>
            <a:r>
              <a:rPr lang="en-US" altLang="zh-TW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 </a:t>
            </a:r>
            <a:r>
              <a:rPr lang="en-US" altLang="zh-TW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  <a:endParaRPr lang="en-US" altLang="zh-TW" sz="1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days Flight training &amp; </a:t>
            </a:r>
            <a:r>
              <a:rPr lang="en-US" altLang="zh-TW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FOA:</a:t>
            </a:r>
            <a:endParaRPr lang="en-US" altLang="zh-TW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13, 27 Apr 2023</a:t>
            </a:r>
            <a:endParaRPr lang="en-US" altLang="zh-TW" sz="1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 deadline:</a:t>
            </a:r>
            <a:endParaRPr lang="en-US" altLang="zh-TW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</a:t>
            </a:r>
            <a:r>
              <a:rPr lang="en-US" altLang="zh-TW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 2023</a:t>
            </a:r>
            <a:endParaRPr lang="en-US" altLang="zh-TW" sz="1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Coming class</a:t>
            </a:r>
            <a:r>
              <a:rPr lang="en-US" altLang="zh-TW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zh-TW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Mar </a:t>
            </a:r>
            <a:r>
              <a:rPr lang="en-US" altLang="zh-TW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  <a:endParaRPr lang="en-US" altLang="zh-TW" sz="1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Course </a:t>
            </a:r>
            <a:r>
              <a:rPr lang="en-US" altLang="zh-TW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fee</a:t>
            </a:r>
            <a:r>
              <a:rPr lang="en-US" altLang="zh-TW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$9750</a:t>
            </a:r>
          </a:p>
        </p:txBody>
      </p:sp>
      <p:pic>
        <p:nvPicPr>
          <p:cNvPr id="23" name="圖片 22" descr="IMG_25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733256" y="121955"/>
            <a:ext cx="998209" cy="633621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5" name="圖片 24"/>
          <p:cNvPicPr/>
          <p:nvPr/>
        </p:nvPicPr>
        <p:blipFill rotWithShape="1">
          <a:blip r:embed="rId11"/>
          <a:srcRect l="62097" t="21506" r="21976" b="48387"/>
          <a:stretch/>
        </p:blipFill>
        <p:spPr bwMode="auto">
          <a:xfrm>
            <a:off x="5993155" y="8239512"/>
            <a:ext cx="738310" cy="7727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168</Words>
  <Application>Microsoft Office PowerPoint</Application>
  <PresentationFormat>如螢幕大小 (4:3)</PresentationFormat>
  <Paragraphs>46</Paragraphs>
  <Slides>1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Company>IAM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Sunny Yee</dc:creator>
  <cp:lastModifiedBy>Sunny Yee</cp:lastModifiedBy>
  <cp:revision>50</cp:revision>
  <dcterms:created xsi:type="dcterms:W3CDTF">2022-08-25T08:09:00Z</dcterms:created>
  <dcterms:modified xsi:type="dcterms:W3CDTF">2023-02-22T05:00:35Z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1028-10.8.0.6003</vt:lpwstr>
  </property>
</Properties>
</file>